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82" r:id="rId4"/>
    <p:sldId id="284" r:id="rId5"/>
    <p:sldId id="286" r:id="rId6"/>
    <p:sldId id="287" r:id="rId7"/>
    <p:sldId id="267" r:id="rId8"/>
    <p:sldId id="281" r:id="rId9"/>
    <p:sldId id="276" r:id="rId10"/>
    <p:sldId id="278" r:id="rId11"/>
    <p:sldId id="277" r:id="rId12"/>
    <p:sldId id="262" r:id="rId13"/>
    <p:sldId id="289" r:id="rId14"/>
    <p:sldId id="264" r:id="rId15"/>
    <p:sldId id="294" r:id="rId16"/>
    <p:sldId id="295" r:id="rId17"/>
    <p:sldId id="296" r:id="rId18"/>
    <p:sldId id="290" r:id="rId19"/>
    <p:sldId id="265" r:id="rId20"/>
    <p:sldId id="288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00"/>
    <a:srgbClr val="FFB87B"/>
    <a:srgbClr val="FFD19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5"/>
    <p:restoredTop sz="96314"/>
  </p:normalViewPr>
  <p:slideViewPr>
    <p:cSldViewPr snapToGrid="0">
      <p:cViewPr varScale="1">
        <p:scale>
          <a:sx n="162" d="100"/>
          <a:sy n="162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CE896-38FC-984F-AD28-DAB2E54367F1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20EC-CEB4-094E-BD7A-103448A1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2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4100-18B7-3045-F2F1-E05A674B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327C8-71A0-5C31-F756-396262750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6C0FE-E6A0-ED6B-D3F0-0E9141A3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DE28-BF6F-FA16-D182-2B58390C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C7DC6-3EC4-C074-9325-32BD4A82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1826-6C15-CA6B-A3CF-2290DA0D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56538-7B8A-E9A0-CCCB-F2802DFC6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859F-3B82-DE98-AC7F-40170372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D20B-3D3C-F3B1-2286-0793FAB2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B254-F942-BD2B-4AD6-12C6BDF7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14D5D-772A-E09C-0F4E-CEF2828E2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288BE-F148-8EB8-7001-D5399A4FD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E8D7A-73A0-76F9-D7D7-18CBD415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42BD7-9184-BD67-2067-BE5D697D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54D2-E919-BAEE-31C7-A30ACE52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76A4-2B0C-F2B0-41A1-BD17084E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0BF7-8450-6B82-8D84-550813C3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ED4D1-498E-D6A6-9EEE-DCF94E21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9FC9A-0280-8CD4-FB02-7F74CBE9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1330B-939E-077A-A043-23595FF9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9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628F-5FE1-B25A-3CE9-974F0BDA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9325-A22B-BA0D-D13F-3F19BA815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1E12-93A0-BB74-CC1C-6B5C1516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BE6D-2A5A-0966-8A6B-DC3C0328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0EA9-8A25-B67B-5CD8-AC056BA4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ECD6-BBFF-3C2F-DE63-7CE4A586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B4DE-D4C1-97D4-DFE8-0AAD4126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CECF2-622D-1099-BDAB-C84DD1F88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E1A3-60C3-E779-4E3A-E64C5FE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700B9-ECE7-31AA-4539-119E1019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3499A-5579-B11F-14DB-0EF9C97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5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3982-A830-8C46-6998-1214AFD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DFD1-9350-085B-F15F-A4F6739FB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7BE9-5EB4-4517-9F8D-89FA5FE73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1D83A-B628-684B-EABE-45A2AF45C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4B587-422C-A796-C7DE-7E86F2178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6FD84-E1C7-9830-CC83-734639F3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36F53-8363-8839-3456-E1FF9E17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882D1-CC03-8B3B-252E-6731502A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3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EA8C-BF75-A6E2-B7B0-BC2D82FF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EB50C-93BA-85CB-FF5B-76A684F1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7C2F9-42ED-7CCC-58BD-5C3ACF10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34A7-C595-F030-AECC-7A837FE1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4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91911-5443-CD3F-4F26-3661C634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3DDB6-032F-3FDF-AEA0-51F6DC1B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86CC5-AE1C-6514-A12D-534063F6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29BE-F6B0-E216-BA1E-945179C1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1FE6-D621-9125-74DB-FEE4BFD6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E00E0-E57F-2035-0D20-6731E13EC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51-6F5A-677F-2815-93C82EF7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4463D-C109-79EB-073E-E4C8798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3C49A-4650-9827-699C-1EC31CD8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7CD4-8E66-3A35-DCDD-29DD25C1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57575-9310-9B43-685A-903C534E4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297DB-FAA1-A21B-56C0-4BC1F8E3F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200AC-C0CA-2DCC-4912-F765E41C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00721-C551-6228-CEF9-BE32B317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F7988-4BF3-06AE-BF06-9F5D0891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E02CD-F8C7-E860-6435-AA1B0F89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23E40-B82C-D4E0-60A4-FBC90E8A8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E480-CD5C-ABFD-0E29-4C72209F1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EC50B-B342-E864-947F-0FA4B0802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F82D-07EA-BEC4-D970-DE6D197D2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8.wdp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microsoft.com/office/2007/relationships/hdphoto" Target="../media/hdphoto2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8.wdp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microsoft.com/office/2007/relationships/hdphoto" Target="../media/hdphoto2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8.wdp"/><Relationship Id="rId7" Type="http://schemas.openxmlformats.org/officeDocument/2006/relationships/image" Target="../media/image28.png"/><Relationship Id="rId12" Type="http://schemas.microsoft.com/office/2007/relationships/hdphoto" Target="../media/hdphoto2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microsoft.com/office/2007/relationships/hdphoto" Target="../media/hdphoto24.wdp"/><Relationship Id="rId4" Type="http://schemas.openxmlformats.org/officeDocument/2006/relationships/image" Target="../media/image12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46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50.png"/><Relationship Id="rId5" Type="http://schemas.openxmlformats.org/officeDocument/2006/relationships/image" Target="../media/image6.png"/><Relationship Id="rId10" Type="http://schemas.openxmlformats.org/officeDocument/2006/relationships/image" Target="../media/image49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microsoft.com/office/2007/relationships/hdphoto" Target="../media/hdphoto9.wdp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microsoft.com/office/2007/relationships/hdphoto" Target="../media/hdphoto9.wdp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10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26.wdp"/><Relationship Id="rId9" Type="http://schemas.microsoft.com/office/2007/relationships/hdphoto" Target="../media/hdphoto2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1.wdp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microsoft.com/office/2007/relationships/hdphoto" Target="../media/hdphoto8.wdp"/><Relationship Id="rId21" Type="http://schemas.microsoft.com/office/2007/relationships/hdphoto" Target="../media/hdphoto15.wdp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17" Type="http://schemas.microsoft.com/office/2007/relationships/hdphoto" Target="../media/hdphoto13.wdp"/><Relationship Id="rId25" Type="http://schemas.microsoft.com/office/2007/relationships/hdphoto" Target="../media/hdphoto17.wdp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0.wdp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microsoft.com/office/2007/relationships/hdphoto" Target="../media/hdphoto12.wdp"/><Relationship Id="rId23" Type="http://schemas.microsoft.com/office/2007/relationships/hdphoto" Target="../media/hdphoto16.wdp"/><Relationship Id="rId10" Type="http://schemas.openxmlformats.org/officeDocument/2006/relationships/image" Target="../media/image18.png"/><Relationship Id="rId19" Type="http://schemas.microsoft.com/office/2007/relationships/hdphoto" Target="../media/hdphoto14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8.wdp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8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microsoft.com/office/2007/relationships/hdphoto" Target="../media/hdphoto21.wdp"/><Relationship Id="rId5" Type="http://schemas.openxmlformats.org/officeDocument/2006/relationships/image" Target="../media/image28.png"/><Relationship Id="rId10" Type="http://schemas.microsoft.com/office/2007/relationships/hdphoto" Target="../media/hdphoto20.wdp"/><Relationship Id="rId4" Type="http://schemas.openxmlformats.org/officeDocument/2006/relationships/image" Target="../media/image12.png"/><Relationship Id="rId9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8.wdp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58781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3" name="Picture 32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C4F864F9-F8EB-DA09-4417-9B9A79942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6000"/>
                    </a14:imgEffect>
                  </a14:imgLayer>
                </a14:imgProps>
              </a:ext>
            </a:extLst>
          </a:blip>
          <a:srcRect l="23424"/>
          <a:stretch/>
        </p:blipFill>
        <p:spPr>
          <a:xfrm>
            <a:off x="4655206" y="-281911"/>
            <a:ext cx="3535723" cy="257033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B2B11A-131C-2360-A04C-66ED0164CC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5456" y="735890"/>
            <a:ext cx="2478132" cy="2081969"/>
          </a:xfrm>
          <a:prstGeom prst="rect">
            <a:avLst/>
          </a:prstGeom>
          <a:effectLst>
            <a:softEdge rad="161999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l="15102"/>
          <a:stretch/>
        </p:blipFill>
        <p:spPr>
          <a:xfrm>
            <a:off x="4836827" y="3792012"/>
            <a:ext cx="2876892" cy="3065988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026916" y="269298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8580" y="3233118"/>
            <a:ext cx="4823400" cy="1112320"/>
          </a:xfrm>
        </p:spPr>
        <p:txBody>
          <a:bodyPr anchor="b">
            <a:noAutofit/>
          </a:bodyPr>
          <a:lstStyle/>
          <a:p>
            <a:r>
              <a:rPr lang="en-US" sz="6600" b="1" dirty="0">
                <a:blipFill>
                  <a:blip r:embed="rId12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3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7" name="Picture 16" descr="A person holding a microphone and a flag&#10;&#10;Description automatically generated with low confidence">
            <a:extLst>
              <a:ext uri="{FF2B5EF4-FFF2-40B4-BE49-F238E27FC236}">
                <a16:creationId xmlns:a16="http://schemas.microsoft.com/office/drawing/2014/main" id="{23F5D529-4C76-0212-B09D-55785BF479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2000"/>
                    </a14:imgEffect>
                  </a14:imgLayer>
                </a14:imgProps>
              </a:ext>
            </a:extLst>
          </a:blip>
          <a:srcRect l="17747"/>
          <a:stretch/>
        </p:blipFill>
        <p:spPr>
          <a:xfrm flipH="1">
            <a:off x="5234675" y="2395216"/>
            <a:ext cx="2613925" cy="1714092"/>
          </a:xfrm>
          <a:prstGeom prst="rect">
            <a:avLst/>
          </a:prstGeom>
          <a:effectLst>
            <a:softEdge rad="405566"/>
          </a:effectLst>
        </p:spPr>
      </p:pic>
      <p:pic>
        <p:nvPicPr>
          <p:cNvPr id="31" name="Picture 30" descr="A picture containing text, indoor, wall, person&#10;&#10;Description automatically generated">
            <a:extLst>
              <a:ext uri="{FF2B5EF4-FFF2-40B4-BE49-F238E27FC236}">
                <a16:creationId xmlns:a16="http://schemas.microsoft.com/office/drawing/2014/main" id="{AF4FD758-1EEF-5248-8F9C-7A85A48FADC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105" y="1516928"/>
            <a:ext cx="2153623" cy="1643038"/>
          </a:xfrm>
          <a:prstGeom prst="rect">
            <a:avLst/>
          </a:prstGeom>
          <a:effectLst>
            <a:softEdge rad="264082"/>
          </a:effectLst>
        </p:spPr>
      </p:pic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571BDE6-AB1B-9198-38D0-8D38FE7629EC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70000"/>
          </a:blip>
          <a:stretch>
            <a:fillRect/>
          </a:stretch>
        </p:blipFill>
        <p:spPr>
          <a:xfrm>
            <a:off x="116238" y="5215542"/>
            <a:ext cx="7827082" cy="1424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C12C6-6A3E-5BBF-5397-47074198EB9E}"/>
              </a:ext>
            </a:extLst>
          </p:cNvPr>
          <p:cNvSpPr txBox="1"/>
          <p:nvPr/>
        </p:nvSpPr>
        <p:spPr>
          <a:xfrm>
            <a:off x="140231" y="5254962"/>
            <a:ext cx="6721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venir Next" panose="020B0503020202020204" pitchFamily="34" charset="0"/>
              </a:rPr>
              <a:t>Contributors</a:t>
            </a:r>
          </a:p>
          <a:p>
            <a:r>
              <a:rPr lang="en-US" sz="2800" dirty="0">
                <a:latin typeface="Avenir Next" panose="020B0503020202020204" pitchFamily="34" charset="0"/>
              </a:rPr>
              <a:t>Andrew Altman, Laramie Dunlap, </a:t>
            </a:r>
          </a:p>
          <a:p>
            <a:r>
              <a:rPr lang="en-US" sz="2800" dirty="0">
                <a:latin typeface="Avenir Next" panose="020B0503020202020204" pitchFamily="34" charset="0"/>
              </a:rPr>
              <a:t>Joe Geoghegan, Ying Fu, Lauren Krohn</a:t>
            </a:r>
          </a:p>
        </p:txBody>
      </p:sp>
    </p:spTree>
    <p:extLst>
      <p:ext uri="{BB962C8B-B14F-4D97-AF65-F5344CB8AC3E}">
        <p14:creationId xmlns:p14="http://schemas.microsoft.com/office/powerpoint/2010/main" val="1239787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Marketing.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9" name="Picture 8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313CF6BB-B5A6-4008-C756-5498CA546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513" y="1065506"/>
            <a:ext cx="7778661" cy="5792484"/>
          </a:xfrm>
          <a:prstGeom prst="rect">
            <a:avLst/>
          </a:prstGeom>
        </p:spPr>
      </p:pic>
      <p:pic>
        <p:nvPicPr>
          <p:cNvPr id="3" name="Picture 2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FED8DD1E-574C-7ABC-ED0D-237A7D27B2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8"/>
                    </a14:imgEffect>
                  </a14:imgLayer>
                </a14:imgProps>
              </a:ext>
            </a:extLst>
          </a:blip>
          <a:srcRect t="14120" r="39511"/>
          <a:stretch/>
        </p:blipFill>
        <p:spPr>
          <a:xfrm>
            <a:off x="2022271" y="1883390"/>
            <a:ext cx="4705261" cy="4974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921805" y="2765814"/>
            <a:ext cx="8329491" cy="23083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SHOW US YOUR TRACK RECORD!</a:t>
            </a:r>
          </a:p>
        </p:txBody>
      </p:sp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735A55C6-5122-34C0-455A-B87756E84A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75" t="81605"/>
          <a:stretch/>
        </p:blipFill>
        <p:spPr>
          <a:xfrm>
            <a:off x="5964072" y="5792494"/>
            <a:ext cx="3836860" cy="10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Livestream Trading.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E757F-1BD3-14BB-B672-53686D00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513" y="1130496"/>
            <a:ext cx="8755386" cy="5520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F3CA59-38B1-320A-D612-D4FF1DC8F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7654" y="1101271"/>
            <a:ext cx="8755386" cy="55204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864461" y="2234542"/>
            <a:ext cx="8329491" cy="28623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WHAT ABOUT WHEN THE CAMERA IS OFF?</a:t>
            </a:r>
          </a:p>
        </p:txBody>
      </p:sp>
    </p:spTree>
    <p:extLst>
      <p:ext uri="{BB962C8B-B14F-4D97-AF65-F5344CB8AC3E}">
        <p14:creationId xmlns:p14="http://schemas.microsoft.com/office/powerpoint/2010/main" val="23198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Verified Timestamps: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still need to trust the trader’s internal compliance team.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94B953-3DA4-0416-7415-7AAABA41A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79" y="3519355"/>
            <a:ext cx="5661451" cy="3338645"/>
          </a:xfrm>
          <a:prstGeom prst="rect">
            <a:avLst/>
          </a:prstGeom>
        </p:spPr>
      </p:pic>
      <p:pic>
        <p:nvPicPr>
          <p:cNvPr id="25" name="Picture 2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DB90C79-78C9-4771-10B1-B62F1529E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479" y="1808956"/>
            <a:ext cx="9188802" cy="16847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D789C-9C63-F102-FCB8-058A1CE58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027" y="3519335"/>
            <a:ext cx="3659981" cy="3338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D1BB53-3452-0917-6B45-3C73884D9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363" y="3519325"/>
            <a:ext cx="5661451" cy="3338645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C2B17B-CA75-6DB3-3668-5572731E3A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1702" y="3519315"/>
            <a:ext cx="3659981" cy="33386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2019503" y="3467979"/>
            <a:ext cx="7734355" cy="14465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ALLEGEDLY</a:t>
            </a:r>
          </a:p>
        </p:txBody>
      </p:sp>
    </p:spTree>
    <p:extLst>
      <p:ext uri="{BB962C8B-B14F-4D97-AF65-F5344CB8AC3E}">
        <p14:creationId xmlns:p14="http://schemas.microsoft.com/office/powerpoint/2010/main" val="361381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E6070-609B-E0A0-C0FE-EB2FE122B278}"/>
              </a:ext>
            </a:extLst>
          </p:cNvPr>
          <p:cNvSpPr txBox="1">
            <a:spLocks/>
          </p:cNvSpPr>
          <p:nvPr/>
        </p:nvSpPr>
        <p:spPr>
          <a:xfrm>
            <a:off x="9638675" y="576256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8B0E8-4E78-2C2A-1FF3-D2240B7C8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980" y="4355658"/>
            <a:ext cx="4214028" cy="41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0" y="38346"/>
            <a:ext cx="1209592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venir Next" panose="020B0503020202020204" pitchFamily="34" charset="0"/>
              </a:rPr>
              <a:t>Talented traders are putting in the work to stake out successful strategies.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Subscribers are putting up hard-earned money for good financial advice.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b="1" dirty="0">
                <a:latin typeface="Avenir Next" panose="020B0503020202020204" pitchFamily="34" charset="0"/>
              </a:rPr>
              <a:t>We all deserve a platform that delivers total transparency.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5177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63328" y="4772260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5156" y="6172224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118519" y="1176771"/>
            <a:ext cx="12095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pPr algn="ctr">
              <a:spcAft>
                <a:spcPts val="0"/>
              </a:spcAft>
            </a:pPr>
            <a:r>
              <a:rPr lang="en-US" dirty="0"/>
              <a:t>Financial Publishing with a Backbone – </a:t>
            </a:r>
          </a:p>
          <a:p>
            <a:pPr algn="ctr">
              <a:spcAft>
                <a:spcPts val="0"/>
              </a:spcAft>
            </a:pPr>
            <a:r>
              <a:rPr lang="en-US" dirty="0"/>
              <a:t>a Blockchain Backbone.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324FEE-B0B0-3B95-C65B-4892D3192BC1}"/>
              </a:ext>
            </a:extLst>
          </p:cNvPr>
          <p:cNvSpPr txBox="1">
            <a:spLocks/>
          </p:cNvSpPr>
          <p:nvPr/>
        </p:nvSpPr>
        <p:spPr>
          <a:xfrm>
            <a:off x="9601690" y="5734094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6079" y="2867086"/>
            <a:ext cx="8015089" cy="2831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18519" y="2867086"/>
            <a:ext cx="111069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Real-time public ledger - all trades instantly validated.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Effortless data tracking.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Automated subscription handling.</a:t>
            </a:r>
          </a:p>
        </p:txBody>
      </p:sp>
    </p:spTree>
    <p:extLst>
      <p:ext uri="{BB962C8B-B14F-4D97-AF65-F5344CB8AC3E}">
        <p14:creationId xmlns:p14="http://schemas.microsoft.com/office/powerpoint/2010/main" val="57398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4524464" y="255315"/>
            <a:ext cx="3327421" cy="2846156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5C8F9D-B625-DC91-DD8B-E6484975C454}"/>
              </a:ext>
            </a:extLst>
          </p:cNvPr>
          <p:cNvSpPr/>
          <p:nvPr/>
        </p:nvSpPr>
        <p:spPr>
          <a:xfrm>
            <a:off x="695890" y="144515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CE83AF3-9C31-2770-310F-B4375338F5E7}"/>
              </a:ext>
            </a:extLst>
          </p:cNvPr>
          <p:cNvSpPr txBox="1">
            <a:spLocks/>
          </p:cNvSpPr>
          <p:nvPr/>
        </p:nvSpPr>
        <p:spPr>
          <a:xfrm>
            <a:off x="630600" y="1539518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D39309E-B069-1099-0F78-A07221AA5774}"/>
              </a:ext>
            </a:extLst>
          </p:cNvPr>
          <p:cNvSpPr/>
          <p:nvPr/>
        </p:nvSpPr>
        <p:spPr>
          <a:xfrm>
            <a:off x="460234" y="548608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DAB75E25-F91F-6481-3827-3543A482BEC3}"/>
              </a:ext>
            </a:extLst>
          </p:cNvPr>
          <p:cNvSpPr txBox="1">
            <a:spLocks/>
          </p:cNvSpPr>
          <p:nvPr/>
        </p:nvSpPr>
        <p:spPr>
          <a:xfrm>
            <a:off x="386255" y="657781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2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  <a:scene3d>
            <a:camera prst="obliqueTopRight"/>
            <a:lightRig rig="threePt" dir="t"/>
          </a:scene3d>
          <a:sp3d extrusionH="7747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2197248" y="1912946"/>
            <a:ext cx="7739358" cy="11123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 dpi="0" rotWithShape="1">
                  <a:blip r:embed="rId12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 r a d e  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 </a:t>
            </a:r>
            <a:r>
              <a:rPr lang="en-US" sz="6600" b="1" dirty="0" err="1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i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 g e 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94FB8C-1848-464C-1738-7E82D7A4D333}"/>
              </a:ext>
            </a:extLst>
          </p:cNvPr>
          <p:cNvCxnSpPr>
            <a:cxnSpLocks/>
          </p:cNvCxnSpPr>
          <p:nvPr/>
        </p:nvCxnSpPr>
        <p:spPr>
          <a:xfrm>
            <a:off x="867103" y="1886279"/>
            <a:ext cx="0" cy="2678929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8426E7-CAD8-AFFE-B833-1F4AB7E0DDE3}"/>
              </a:ext>
            </a:extLst>
          </p:cNvPr>
          <p:cNvCxnSpPr>
            <a:cxnSpLocks/>
          </p:cNvCxnSpPr>
          <p:nvPr/>
        </p:nvCxnSpPr>
        <p:spPr>
          <a:xfrm flipV="1">
            <a:off x="837324" y="4546920"/>
            <a:ext cx="391306" cy="1828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F751DF-812C-CB36-D08E-0DAF2B09BC78}"/>
              </a:ext>
            </a:extLst>
          </p:cNvPr>
          <p:cNvCxnSpPr>
            <a:cxnSpLocks/>
          </p:cNvCxnSpPr>
          <p:nvPr/>
        </p:nvCxnSpPr>
        <p:spPr>
          <a:xfrm>
            <a:off x="542042" y="989737"/>
            <a:ext cx="0" cy="4593487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8441D2-FC0C-A933-2213-7BB6925772F0}"/>
              </a:ext>
            </a:extLst>
          </p:cNvPr>
          <p:cNvCxnSpPr>
            <a:cxnSpLocks/>
          </p:cNvCxnSpPr>
          <p:nvPr/>
        </p:nvCxnSpPr>
        <p:spPr>
          <a:xfrm>
            <a:off x="542042" y="5561806"/>
            <a:ext cx="681332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7BAE541-5821-7F9A-A59A-315EFCAFC8BB}"/>
              </a:ext>
            </a:extLst>
          </p:cNvPr>
          <p:cNvCxnSpPr/>
          <p:nvPr/>
        </p:nvCxnSpPr>
        <p:spPr>
          <a:xfrm>
            <a:off x="3287484" y="4469524"/>
            <a:ext cx="1739801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CDC9407-BF47-95FE-0DB7-EFDFC19570D0}"/>
              </a:ext>
            </a:extLst>
          </p:cNvPr>
          <p:cNvCxnSpPr>
            <a:cxnSpLocks/>
          </p:cNvCxnSpPr>
          <p:nvPr/>
        </p:nvCxnSpPr>
        <p:spPr>
          <a:xfrm>
            <a:off x="3281989" y="5583224"/>
            <a:ext cx="4391789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540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1187" y="0"/>
            <a:ext cx="1221437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4524464" y="255315"/>
            <a:ext cx="3327421" cy="2846156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351FC84-2B74-FDBE-BD32-718E6B5FC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6893" y="3760565"/>
            <a:ext cx="1244851" cy="177692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21FB65-C164-83D1-28FB-206F70783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575" y="3847872"/>
            <a:ext cx="1244851" cy="17769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F8A92B-223C-A706-BF63-88D0157464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3964" y="3914092"/>
            <a:ext cx="1244851" cy="17769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5C8F9D-B625-DC91-DD8B-E6484975C454}"/>
              </a:ext>
            </a:extLst>
          </p:cNvPr>
          <p:cNvSpPr/>
          <p:nvPr/>
        </p:nvSpPr>
        <p:spPr>
          <a:xfrm>
            <a:off x="695890" y="144515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CE83AF3-9C31-2770-310F-B4375338F5E7}"/>
              </a:ext>
            </a:extLst>
          </p:cNvPr>
          <p:cNvSpPr txBox="1">
            <a:spLocks/>
          </p:cNvSpPr>
          <p:nvPr/>
        </p:nvSpPr>
        <p:spPr>
          <a:xfrm>
            <a:off x="630600" y="1539518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D39309E-B069-1099-0F78-A07221AA5774}"/>
              </a:ext>
            </a:extLst>
          </p:cNvPr>
          <p:cNvSpPr/>
          <p:nvPr/>
        </p:nvSpPr>
        <p:spPr>
          <a:xfrm>
            <a:off x="10712692" y="1422739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DAB75E25-F91F-6481-3827-3543A482BEC3}"/>
              </a:ext>
            </a:extLst>
          </p:cNvPr>
          <p:cNvSpPr txBox="1">
            <a:spLocks/>
          </p:cNvSpPr>
          <p:nvPr/>
        </p:nvSpPr>
        <p:spPr>
          <a:xfrm>
            <a:off x="10638713" y="1531912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2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  <a:scene3d>
            <a:camera prst="obliqueTopRight"/>
            <a:lightRig rig="threePt" dir="t"/>
          </a:scene3d>
          <a:sp3d extrusionH="7747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2197248" y="1912946"/>
            <a:ext cx="7739358" cy="11123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 dpi="0" rotWithShape="1">
                  <a:blip r:embed="rId12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 r a d e  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 </a:t>
            </a:r>
            <a:r>
              <a:rPr lang="en-US" sz="6600" b="1" dirty="0" err="1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i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 g e 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6C796B-6231-67B5-6925-D3C0721794DB}"/>
              </a:ext>
            </a:extLst>
          </p:cNvPr>
          <p:cNvCxnSpPr>
            <a:cxnSpLocks/>
          </p:cNvCxnSpPr>
          <p:nvPr/>
        </p:nvCxnSpPr>
        <p:spPr>
          <a:xfrm>
            <a:off x="1941486" y="1835702"/>
            <a:ext cx="3085799" cy="218458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5CFBC2-F352-1965-EB01-3609075B6DDD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8444382" y="1863868"/>
            <a:ext cx="2330218" cy="2156422"/>
          </a:xfrm>
          <a:prstGeom prst="straightConnector1">
            <a:avLst/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801636-BDC4-D0B2-346B-36E651C7B613}"/>
              </a:ext>
            </a:extLst>
          </p:cNvPr>
          <p:cNvCxnSpPr>
            <a:cxnSpLocks/>
          </p:cNvCxnSpPr>
          <p:nvPr/>
        </p:nvCxnSpPr>
        <p:spPr>
          <a:xfrm flipV="1">
            <a:off x="9173683" y="4159073"/>
            <a:ext cx="422904" cy="147646"/>
          </a:xfrm>
          <a:prstGeom prst="straightConnector1">
            <a:avLst/>
          </a:prstGeom>
          <a:ln w="5715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B6D6B662-E21D-285B-6825-BE7E4416E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0292" y="3803417"/>
            <a:ext cx="1244851" cy="17769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7AA4DA-610E-19D5-8CB7-B24DEB31C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922" y="3870249"/>
            <a:ext cx="1244851" cy="17769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499175-1EC0-4BD8-DA7C-7DC60A85D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4" y="3941420"/>
            <a:ext cx="1244851" cy="17769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99C635-5488-3A61-2C90-FBA8A5AE5B5E}"/>
              </a:ext>
            </a:extLst>
          </p:cNvPr>
          <p:cNvCxnSpPr>
            <a:cxnSpLocks/>
          </p:cNvCxnSpPr>
          <p:nvPr/>
        </p:nvCxnSpPr>
        <p:spPr>
          <a:xfrm flipV="1">
            <a:off x="6526396" y="4200014"/>
            <a:ext cx="355663" cy="11632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</p:spTree>
    <p:extLst>
      <p:ext uri="{BB962C8B-B14F-4D97-AF65-F5344CB8AC3E}">
        <p14:creationId xmlns:p14="http://schemas.microsoft.com/office/powerpoint/2010/main" val="427646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1187" y="0"/>
            <a:ext cx="1221437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4524464" y="255315"/>
            <a:ext cx="3327421" cy="2846156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351FC84-2B74-FDBE-BD32-718E6B5FC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6893" y="3760565"/>
            <a:ext cx="1244851" cy="177692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21FB65-C164-83D1-28FB-206F70783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575" y="3847872"/>
            <a:ext cx="1244851" cy="17769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F8A92B-223C-A706-BF63-88D0157464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3964" y="3914092"/>
            <a:ext cx="1244851" cy="17769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5C8F9D-B625-DC91-DD8B-E6484975C454}"/>
              </a:ext>
            </a:extLst>
          </p:cNvPr>
          <p:cNvSpPr/>
          <p:nvPr/>
        </p:nvSpPr>
        <p:spPr>
          <a:xfrm>
            <a:off x="695890" y="144515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CE83AF3-9C31-2770-310F-B4375338F5E7}"/>
              </a:ext>
            </a:extLst>
          </p:cNvPr>
          <p:cNvSpPr txBox="1">
            <a:spLocks/>
          </p:cNvSpPr>
          <p:nvPr/>
        </p:nvSpPr>
        <p:spPr>
          <a:xfrm>
            <a:off x="630600" y="1539518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D39309E-B069-1099-0F78-A07221AA5774}"/>
              </a:ext>
            </a:extLst>
          </p:cNvPr>
          <p:cNvSpPr/>
          <p:nvPr/>
        </p:nvSpPr>
        <p:spPr>
          <a:xfrm>
            <a:off x="10739385" y="1446531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DAB75E25-F91F-6481-3827-3543A482BEC3}"/>
              </a:ext>
            </a:extLst>
          </p:cNvPr>
          <p:cNvSpPr txBox="1">
            <a:spLocks/>
          </p:cNvSpPr>
          <p:nvPr/>
        </p:nvSpPr>
        <p:spPr>
          <a:xfrm>
            <a:off x="10665406" y="1555704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2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  <a:scene3d>
            <a:camera prst="obliqueTopRight"/>
            <a:lightRig rig="threePt" dir="t"/>
          </a:scene3d>
          <a:sp3d extrusionH="7747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2197248" y="1912946"/>
            <a:ext cx="7739358" cy="11123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 dpi="0" rotWithShape="1">
                  <a:blip r:embed="rId12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 r a d e  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 </a:t>
            </a:r>
            <a:r>
              <a:rPr lang="en-US" sz="6600" b="1" dirty="0" err="1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i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 g e r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0F47F29-7F52-7585-ABDA-C1B946685E7C}"/>
              </a:ext>
            </a:extLst>
          </p:cNvPr>
          <p:cNvSpPr/>
          <p:nvPr/>
        </p:nvSpPr>
        <p:spPr>
          <a:xfrm>
            <a:off x="7347594" y="543896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9268AE1C-058E-4A51-438D-A35EDB480E2F}"/>
              </a:ext>
            </a:extLst>
          </p:cNvPr>
          <p:cNvSpPr/>
          <p:nvPr/>
        </p:nvSpPr>
        <p:spPr>
          <a:xfrm>
            <a:off x="7275296" y="60852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B830273-D1BF-EF7A-CB9B-A07F5789E1F4}"/>
              </a:ext>
            </a:extLst>
          </p:cNvPr>
          <p:cNvSpPr/>
          <p:nvPr/>
        </p:nvSpPr>
        <p:spPr>
          <a:xfrm>
            <a:off x="7202271" y="660026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3910504-8251-94ED-5BDF-B5360FCE7DAB}"/>
              </a:ext>
            </a:extLst>
          </p:cNvPr>
          <p:cNvSpPr/>
          <p:nvPr/>
        </p:nvSpPr>
        <p:spPr>
          <a:xfrm>
            <a:off x="7099489" y="732821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0D24EBD-D097-ACAE-5013-F2F29874696E}"/>
              </a:ext>
            </a:extLst>
          </p:cNvPr>
          <p:cNvSpPr/>
          <p:nvPr/>
        </p:nvSpPr>
        <p:spPr>
          <a:xfrm>
            <a:off x="6991221" y="80368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E60592A-2834-2A4C-680C-F4F1E13227BA}"/>
              </a:ext>
            </a:extLst>
          </p:cNvPr>
          <p:cNvSpPr/>
          <p:nvPr/>
        </p:nvSpPr>
        <p:spPr>
          <a:xfrm>
            <a:off x="6899731" y="877385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B36D283E-B9FD-891C-EE6E-E751BF1D29A4}"/>
              </a:ext>
            </a:extLst>
          </p:cNvPr>
          <p:cNvSpPr txBox="1">
            <a:spLocks/>
          </p:cNvSpPr>
          <p:nvPr/>
        </p:nvSpPr>
        <p:spPr>
          <a:xfrm>
            <a:off x="6802069" y="940591"/>
            <a:ext cx="1379087" cy="3819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Subscribers</a:t>
            </a:r>
          </a:p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(Trader 1)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26DB3F0A-1F8C-A138-8335-74C68F625884}"/>
              </a:ext>
            </a:extLst>
          </p:cNvPr>
          <p:cNvSpPr/>
          <p:nvPr/>
        </p:nvSpPr>
        <p:spPr>
          <a:xfrm>
            <a:off x="9604177" y="579742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830B8A5-F03E-BD15-BC13-D13753E129C7}"/>
              </a:ext>
            </a:extLst>
          </p:cNvPr>
          <p:cNvSpPr/>
          <p:nvPr/>
        </p:nvSpPr>
        <p:spPr>
          <a:xfrm>
            <a:off x="9531879" y="644366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60A7FB3-B181-1BC8-1F08-C24875EBFE22}"/>
              </a:ext>
            </a:extLst>
          </p:cNvPr>
          <p:cNvSpPr/>
          <p:nvPr/>
        </p:nvSpPr>
        <p:spPr>
          <a:xfrm>
            <a:off x="9458854" y="695872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67903DD-829A-C803-C7F7-E4C11250AA2F}"/>
              </a:ext>
            </a:extLst>
          </p:cNvPr>
          <p:cNvSpPr/>
          <p:nvPr/>
        </p:nvSpPr>
        <p:spPr>
          <a:xfrm>
            <a:off x="9356072" y="768667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B63A0700-2781-A3D2-183D-ABA971D71F4A}"/>
              </a:ext>
            </a:extLst>
          </p:cNvPr>
          <p:cNvSpPr/>
          <p:nvPr/>
        </p:nvSpPr>
        <p:spPr>
          <a:xfrm>
            <a:off x="9247804" y="839526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F4FFC79-19A2-75DB-2B59-0078C9B81DB1}"/>
              </a:ext>
            </a:extLst>
          </p:cNvPr>
          <p:cNvSpPr/>
          <p:nvPr/>
        </p:nvSpPr>
        <p:spPr>
          <a:xfrm>
            <a:off x="9156314" y="913231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754EE796-EC32-578C-1339-3A980316E993}"/>
              </a:ext>
            </a:extLst>
          </p:cNvPr>
          <p:cNvSpPr txBox="1">
            <a:spLocks/>
          </p:cNvSpPr>
          <p:nvPr/>
        </p:nvSpPr>
        <p:spPr>
          <a:xfrm>
            <a:off x="9058652" y="976437"/>
            <a:ext cx="1379087" cy="3819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Subscribers</a:t>
            </a:r>
          </a:p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(Trader 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801636-BDC4-D0B2-346B-36E651C7B613}"/>
              </a:ext>
            </a:extLst>
          </p:cNvPr>
          <p:cNvCxnSpPr>
            <a:cxnSpLocks/>
          </p:cNvCxnSpPr>
          <p:nvPr/>
        </p:nvCxnSpPr>
        <p:spPr>
          <a:xfrm flipV="1">
            <a:off x="9173683" y="4115221"/>
            <a:ext cx="182389" cy="191498"/>
          </a:xfrm>
          <a:prstGeom prst="straightConnector1">
            <a:avLst/>
          </a:prstGeom>
          <a:ln w="5715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B6D6B662-E21D-285B-6825-BE7E4416E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0292" y="3803417"/>
            <a:ext cx="1244851" cy="17769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7AA4DA-610E-19D5-8CB7-B24DEB31C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922" y="3870249"/>
            <a:ext cx="1244851" cy="17769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499175-1EC0-4BD8-DA7C-7DC60A85D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4" y="3941420"/>
            <a:ext cx="1244851" cy="17769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99C635-5488-3A61-2C90-FBA8A5AE5B5E}"/>
              </a:ext>
            </a:extLst>
          </p:cNvPr>
          <p:cNvCxnSpPr>
            <a:cxnSpLocks/>
          </p:cNvCxnSpPr>
          <p:nvPr/>
        </p:nvCxnSpPr>
        <p:spPr>
          <a:xfrm flipV="1">
            <a:off x="6526396" y="4200014"/>
            <a:ext cx="355663" cy="11632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FE4817-698D-1A82-0673-C9D29A9FF572}"/>
              </a:ext>
            </a:extLst>
          </p:cNvPr>
          <p:cNvCxnSpPr>
            <a:cxnSpLocks/>
          </p:cNvCxnSpPr>
          <p:nvPr/>
        </p:nvCxnSpPr>
        <p:spPr>
          <a:xfrm flipH="1">
            <a:off x="5795422" y="1322491"/>
            <a:ext cx="1304067" cy="27076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6C5541-2051-119A-F00D-001236105ED9}"/>
              </a:ext>
            </a:extLst>
          </p:cNvPr>
          <p:cNvCxnSpPr>
            <a:cxnSpLocks/>
          </p:cNvCxnSpPr>
          <p:nvPr/>
        </p:nvCxnSpPr>
        <p:spPr>
          <a:xfrm flipV="1">
            <a:off x="6634134" y="1314622"/>
            <a:ext cx="1145088" cy="25332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65D484-580B-2B08-70D4-F9794C87C8FD}"/>
              </a:ext>
            </a:extLst>
          </p:cNvPr>
          <p:cNvCxnSpPr>
            <a:cxnSpLocks/>
          </p:cNvCxnSpPr>
          <p:nvPr/>
        </p:nvCxnSpPr>
        <p:spPr>
          <a:xfrm flipH="1" flipV="1">
            <a:off x="1962914" y="1822328"/>
            <a:ext cx="3800390" cy="21979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6F6AAB-C7CB-1968-32ED-45CDB8C45329}"/>
              </a:ext>
            </a:extLst>
          </p:cNvPr>
          <p:cNvCxnSpPr>
            <a:cxnSpLocks/>
          </p:cNvCxnSpPr>
          <p:nvPr/>
        </p:nvCxnSpPr>
        <p:spPr>
          <a:xfrm>
            <a:off x="1958146" y="1912946"/>
            <a:ext cx="3096567" cy="212332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9D688-FAB2-51EF-02D0-DF41FF2D1278}"/>
              </a:ext>
            </a:extLst>
          </p:cNvPr>
          <p:cNvCxnSpPr>
            <a:cxnSpLocks/>
          </p:cNvCxnSpPr>
          <p:nvPr/>
        </p:nvCxnSpPr>
        <p:spPr>
          <a:xfrm flipH="1">
            <a:off x="9004129" y="1349405"/>
            <a:ext cx="1304067" cy="27076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3AFBF7-A825-2E41-B4A5-573B6FB63D2A}"/>
              </a:ext>
            </a:extLst>
          </p:cNvPr>
          <p:cNvCxnSpPr>
            <a:cxnSpLocks/>
          </p:cNvCxnSpPr>
          <p:nvPr/>
        </p:nvCxnSpPr>
        <p:spPr>
          <a:xfrm flipH="1">
            <a:off x="9188985" y="1863868"/>
            <a:ext cx="1585615" cy="2902321"/>
          </a:xfrm>
          <a:prstGeom prst="straightConnector1">
            <a:avLst/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C9CC58-EC18-41C8-B80D-0E0048BE7D60}"/>
              </a:ext>
            </a:extLst>
          </p:cNvPr>
          <p:cNvCxnSpPr>
            <a:cxnSpLocks/>
          </p:cNvCxnSpPr>
          <p:nvPr/>
        </p:nvCxnSpPr>
        <p:spPr>
          <a:xfrm flipV="1">
            <a:off x="9038760" y="1766588"/>
            <a:ext cx="1741058" cy="22732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276B3D-2C9C-0B06-E5C9-97BEE21214AB}"/>
              </a:ext>
            </a:extLst>
          </p:cNvPr>
          <p:cNvCxnSpPr>
            <a:cxnSpLocks/>
          </p:cNvCxnSpPr>
          <p:nvPr/>
        </p:nvCxnSpPr>
        <p:spPr>
          <a:xfrm flipV="1">
            <a:off x="8888987" y="1367962"/>
            <a:ext cx="391783" cy="2504136"/>
          </a:xfrm>
          <a:prstGeom prst="straightConnector1">
            <a:avLst/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52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Visual representation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7DD177-3ADD-AE69-06CF-30AACF8A6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76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2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5102"/>
          <a:stretch/>
        </p:blipFill>
        <p:spPr>
          <a:xfrm>
            <a:off x="5386281" y="0"/>
            <a:ext cx="2327438" cy="6858000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8854433" y="116343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869635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0000" y="1034614"/>
            <a:ext cx="6138253" cy="26703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Tiger</a:t>
            </a:r>
            <a:b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</a:b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Demo</a:t>
            </a:r>
          </a:p>
        </p:txBody>
      </p:sp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BD66E7-F391-23BA-C546-A73540E9A6A0}"/>
              </a:ext>
            </a:extLst>
          </p:cNvPr>
          <p:cNvSpPr txBox="1">
            <a:spLocks/>
          </p:cNvSpPr>
          <p:nvPr/>
        </p:nvSpPr>
        <p:spPr>
          <a:xfrm>
            <a:off x="7196041" y="2592628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  <a:p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988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1C7580B-1256-574E-7DD9-B2E1C3D3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8675" y="5799179"/>
            <a:ext cx="2332850" cy="52364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0" y="928156"/>
            <a:ext cx="12095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venir Next" panose="020B0503020202020204" pitchFamily="34" charset="0"/>
              </a:rPr>
              <a:t>Trade Tiger: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A radically transparent 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financial publishing platform.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8BDD1-D8DB-1527-DCE8-9FCD52834C75}"/>
              </a:ext>
            </a:extLst>
          </p:cNvPr>
          <p:cNvSpPr txBox="1"/>
          <p:nvPr/>
        </p:nvSpPr>
        <p:spPr>
          <a:xfrm>
            <a:off x="260799" y="6104727"/>
            <a:ext cx="83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u="sng">
                <a:latin typeface="Avenir Next" panose="020B0503020202020204" pitchFamily="34" charset="0"/>
              </a:defRPr>
            </a:lvl1pPr>
          </a:lstStyle>
          <a:p>
            <a:r>
              <a:rPr lang="en-US" sz="2000" u="none" dirty="0"/>
              <a:t>Stock data and real-time trading functionality provided by Alpaca API.</a:t>
            </a:r>
          </a:p>
        </p:txBody>
      </p:sp>
    </p:spTree>
    <p:extLst>
      <p:ext uri="{BB962C8B-B14F-4D97-AF65-F5344CB8AC3E}">
        <p14:creationId xmlns:p14="http://schemas.microsoft.com/office/powerpoint/2010/main" val="403814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220474" y="2371857"/>
            <a:ext cx="11654534" cy="2831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Verified positions are posted to the public blockchain.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Traders earn subscriber trust on a $0 marketing budget.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Subscribers trust the traders they follow put their money where their mouth is and don’t re-write history.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655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b="1" dirty="0">
                <a:latin typeface="Avenir Next" panose="020B0503020202020204" pitchFamily="34" charset="0"/>
              </a:rPr>
              <a:t>Real-time Public Ledger</a:t>
            </a:r>
          </a:p>
        </p:txBody>
      </p:sp>
    </p:spTree>
    <p:extLst>
      <p:ext uri="{BB962C8B-B14F-4D97-AF65-F5344CB8AC3E}">
        <p14:creationId xmlns:p14="http://schemas.microsoft.com/office/powerpoint/2010/main" val="677655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220474" y="2371857"/>
            <a:ext cx="11802650" cy="30162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Positions are verified and logged at the same time.</a:t>
            </a:r>
          </a:p>
          <a:p>
            <a:pPr algn="just"/>
            <a:r>
              <a:rPr lang="en-US" dirty="0"/>
              <a:t>Personal metrics and data are always  accurate and easily accessible.</a:t>
            </a:r>
          </a:p>
          <a:p>
            <a:pPr algn="just"/>
            <a:r>
              <a:rPr lang="en-US" dirty="0"/>
              <a:t>Trade Tiger publishes a leaderboard to foster competition and subscriber interest.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655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Effortless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346792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93364" y="2129474"/>
            <a:ext cx="11681644" cy="35086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Subscriber lists are tracked on the blockchain and integrated into trader activity.</a:t>
            </a:r>
          </a:p>
          <a:p>
            <a:pPr algn="just"/>
            <a:r>
              <a:rPr lang="en-US" dirty="0"/>
              <a:t>Traders can automate email alerts to coincide with trading events. </a:t>
            </a:r>
          </a:p>
          <a:p>
            <a:pPr algn="just"/>
            <a:r>
              <a:rPr lang="en-US" dirty="0"/>
              <a:t>Subscribers are protected by the Tiger Trade grading system and money back guarantee.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3" y="1388145"/>
            <a:ext cx="113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Automated Subscription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05237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10055535" y="4703876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84683" y="622858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93364" y="2129474"/>
            <a:ext cx="11681644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Livestream trading platform.</a:t>
            </a:r>
          </a:p>
          <a:p>
            <a:pPr algn="just"/>
            <a:r>
              <a:rPr lang="en-US" dirty="0" err="1"/>
              <a:t>TTToken</a:t>
            </a:r>
            <a:r>
              <a:rPr lang="en-US" dirty="0"/>
              <a:t> will represent $USD subscriber fees 1:1 on the blockchain, allowing users to take advantage of seamless blockchain transactions without the volatility risk.</a:t>
            </a:r>
          </a:p>
          <a:p>
            <a:pPr algn="just"/>
            <a:r>
              <a:rPr lang="en-US" dirty="0"/>
              <a:t>Traders can become verifiers for other traders.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855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TT Next Level Developments: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990B1-A67D-8038-F584-15B954D1B278}"/>
              </a:ext>
            </a:extLst>
          </p:cNvPr>
          <p:cNvSpPr txBox="1">
            <a:spLocks/>
          </p:cNvSpPr>
          <p:nvPr/>
        </p:nvSpPr>
        <p:spPr>
          <a:xfrm>
            <a:off x="9792950" y="5768584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</p:spTree>
    <p:extLst>
      <p:ext uri="{BB962C8B-B14F-4D97-AF65-F5344CB8AC3E}">
        <p14:creationId xmlns:p14="http://schemas.microsoft.com/office/powerpoint/2010/main" val="24796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7749" y="5233382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595700" y="6063815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879E4A-6B95-FE2A-13F8-05DE5E5F2042}"/>
              </a:ext>
            </a:extLst>
          </p:cNvPr>
          <p:cNvSpPr txBox="1"/>
          <p:nvPr/>
        </p:nvSpPr>
        <p:spPr>
          <a:xfrm>
            <a:off x="3224927" y="1480530"/>
            <a:ext cx="6003571" cy="25545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merican Typewriter" panose="02090604020004020304" pitchFamily="18" charset="77"/>
              </a:rPr>
              <a:t>$59.3 BILLION</a:t>
            </a:r>
            <a:endParaRPr lang="en-US" sz="8000" i="1" u="sng" baseline="100000" dirty="0">
              <a:latin typeface="American Typewriter" panose="02090604020004020304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</a:rPr>
              <a:t>Financial Planning and Advice US Market size 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5D5C4-C08E-EF84-8989-1E0850F7132A}"/>
              </a:ext>
            </a:extLst>
          </p:cNvPr>
          <p:cNvSpPr txBox="1"/>
          <p:nvPr/>
        </p:nvSpPr>
        <p:spPr>
          <a:xfrm>
            <a:off x="7848600" y="4703249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IBISWorld Industry Statistics, updated July 27, 2022</a:t>
            </a:r>
          </a:p>
        </p:txBody>
      </p:sp>
    </p:spTree>
    <p:extLst>
      <p:ext uri="{BB962C8B-B14F-4D97-AF65-F5344CB8AC3E}">
        <p14:creationId xmlns:p14="http://schemas.microsoft.com/office/powerpoint/2010/main" val="373970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94752" y="3109584"/>
            <a:ext cx="75079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Seeking Alpha:		$ 163.2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Motley Fool:		$ 239.6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Morningstar:		$      1.6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Forbes:			$   10.5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Bloomberg:		$   11.6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The industry spans everything from publishing giants…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A431D6-3D59-440A-1745-03C5DA41E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4043" y="1349547"/>
            <a:ext cx="4594843" cy="1578500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E60BC2E6-9CEC-ED30-B7BB-0340E3C9DE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260" y="1125847"/>
            <a:ext cx="2696292" cy="162819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F3598BA-1AEA-208A-4C33-F90CF293A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2479" y="1799478"/>
            <a:ext cx="5012032" cy="222101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047B80A4-CBCF-1EDC-EBF7-A404BC735F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2547" y="826634"/>
            <a:ext cx="3929327" cy="14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96078" y="4928407"/>
            <a:ext cx="97934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Market (2022):		$         16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Projection (2025):	$      650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social media “</a:t>
            </a:r>
            <a:r>
              <a:rPr lang="en-US" sz="3200" dirty="0" err="1">
                <a:latin typeface="American Typewriter" panose="02090604020004020304" pitchFamily="18" charset="77"/>
              </a:rPr>
              <a:t>Finfluencers</a:t>
            </a:r>
            <a:r>
              <a:rPr lang="en-US" sz="3200" dirty="0">
                <a:latin typeface="American Typewriter" panose="02090604020004020304" pitchFamily="18" charset="77"/>
              </a:rPr>
              <a:t>”…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98D4D4-C34E-2E79-7468-9678E1608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43" y="1514647"/>
            <a:ext cx="4554354" cy="2803774"/>
          </a:xfrm>
          <a:prstGeom prst="rect">
            <a:avLst/>
          </a:prstGeom>
          <a:effectLst>
            <a:softEdge rad="49335"/>
          </a:effectLst>
        </p:spPr>
      </p:pic>
      <p:pic>
        <p:nvPicPr>
          <p:cNvPr id="12" name="Picture 11" descr="A picture containing text, sign, outdoor, device&#10;&#10;Description automatically generated">
            <a:extLst>
              <a:ext uri="{FF2B5EF4-FFF2-40B4-BE49-F238E27FC236}">
                <a16:creationId xmlns:a16="http://schemas.microsoft.com/office/drawing/2014/main" id="{F8C55343-86E5-DE57-59CC-37B5BB62A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0506" y="1299976"/>
            <a:ext cx="4752380" cy="1093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0305EC-2DD7-706D-85B3-13894350D1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6159" y="2383750"/>
            <a:ext cx="4701075" cy="1876948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ED233-240E-A166-B092-4397651F36D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8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</a:extLst>
          </a:blip>
          <a:srcRect b="65364"/>
          <a:stretch/>
        </p:blipFill>
        <p:spPr>
          <a:xfrm>
            <a:off x="6958636" y="3655719"/>
            <a:ext cx="2843488" cy="919807"/>
          </a:xfrm>
          <a:prstGeom prst="rect">
            <a:avLst/>
          </a:prstGeom>
          <a:effectLst>
            <a:softEdge rad="14998"/>
          </a:effectLst>
        </p:spPr>
      </p:pic>
      <p:pic>
        <p:nvPicPr>
          <p:cNvPr id="15" name="Picture 1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8823DC9-C3A9-E403-A1FC-D9FFF068D58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</a:extLst>
          </a:blip>
          <a:srcRect b="18024"/>
          <a:stretch/>
        </p:blipFill>
        <p:spPr>
          <a:xfrm>
            <a:off x="8710473" y="2917849"/>
            <a:ext cx="3406631" cy="1688339"/>
          </a:xfrm>
          <a:prstGeom prst="rect">
            <a:avLst/>
          </a:prstGeom>
        </p:spPr>
      </p:pic>
      <p:pic>
        <p:nvPicPr>
          <p:cNvPr id="21" name="Picture 20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F5E6583D-6C8C-EB25-64E0-52E1265815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949" y="2334457"/>
            <a:ext cx="4152996" cy="2292896"/>
          </a:xfrm>
          <a:prstGeom prst="rect">
            <a:avLst/>
          </a:prstGeom>
        </p:spPr>
      </p:pic>
      <p:pic>
        <p:nvPicPr>
          <p:cNvPr id="3" name="Picture 2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C9A16EF2-ABBF-E821-5BC5-ADDB9E6AB23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</a:extLst>
          </a:blip>
          <a:srcRect t="7462"/>
          <a:stretch/>
        </p:blipFill>
        <p:spPr>
          <a:xfrm>
            <a:off x="2060013" y="1118570"/>
            <a:ext cx="2648511" cy="3437494"/>
          </a:xfrm>
          <a:prstGeom prst="rect">
            <a:avLst/>
          </a:prstGeom>
          <a:effectLst>
            <a:softEdge rad="22066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22013F-4E4A-FB45-943B-4AABD5E1ED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107" y="1023106"/>
            <a:ext cx="3673229" cy="2316038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ECFF2131-9D32-D632-544C-7036E56BE7F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78746" y="1620725"/>
            <a:ext cx="5487947" cy="1929552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76328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53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29777" y="4324844"/>
            <a:ext cx="75079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T3 Live:			$   38.2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Simpler Trading:	$   39.3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Raging Bull:		$   60.2 million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the hybrid platforms and financial “gurus” in between.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7063A-4EC3-E67D-8FBB-AB0E6141F4B1}"/>
              </a:ext>
            </a:extLst>
          </p:cNvPr>
          <p:cNvSpPr txBox="1"/>
          <p:nvPr/>
        </p:nvSpPr>
        <p:spPr>
          <a:xfrm>
            <a:off x="8203692" y="2183721"/>
            <a:ext cx="3230008" cy="13849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merican Typewriter" panose="02090604020004020304" pitchFamily="18" charset="77"/>
              </a:rPr>
              <a:t>Raging Bull makes </a:t>
            </a:r>
            <a:r>
              <a:rPr lang="en-US" sz="2800" b="1" dirty="0">
                <a:latin typeface="American Typewriter" panose="02090604020004020304" pitchFamily="18" charset="77"/>
              </a:rPr>
              <a:t>$6,872</a:t>
            </a:r>
          </a:p>
          <a:p>
            <a:pPr algn="ctr"/>
            <a:r>
              <a:rPr lang="en-US" sz="2800" i="1" u="sng" dirty="0">
                <a:latin typeface="American Typewriter" panose="02090604020004020304" pitchFamily="18" charset="77"/>
              </a:rPr>
              <a:t>per minute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5577B-B543-B65C-84E7-DC92D96C6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362" y="1054913"/>
            <a:ext cx="3374547" cy="283508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97791"/>
          </a:effectLst>
        </p:spPr>
      </p:pic>
    </p:spTree>
    <p:extLst>
      <p:ext uri="{BB962C8B-B14F-4D97-AF65-F5344CB8AC3E}">
        <p14:creationId xmlns:p14="http://schemas.microsoft.com/office/powerpoint/2010/main" val="245833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312254" y="508423"/>
            <a:ext cx="6335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erican Typewriter" panose="02090604020004020304" pitchFamily="18" charset="77"/>
              </a:rPr>
              <a:t>Financial “Gurus” </a:t>
            </a:r>
          </a:p>
          <a:p>
            <a:r>
              <a:rPr lang="en-US" sz="4000" dirty="0">
                <a:latin typeface="American Typewriter" panose="02090604020004020304" pitchFamily="18" charset="77"/>
              </a:rPr>
              <a:t>bank on </a:t>
            </a:r>
            <a:r>
              <a:rPr lang="en-US" sz="4000" b="1" dirty="0">
                <a:latin typeface="American Typewriter" panose="02090604020004020304" pitchFamily="18" charset="77"/>
              </a:rPr>
              <a:t>blind trust.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23" name="Picture 2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DE8D08E5-CD67-0751-3233-27A179EBB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415" y="0"/>
            <a:ext cx="5145585" cy="6780065"/>
          </a:xfrm>
          <a:prstGeom prst="rect">
            <a:avLst/>
          </a:prstGeom>
        </p:spPr>
      </p:pic>
      <p:pic>
        <p:nvPicPr>
          <p:cNvPr id="25" name="Picture 24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91BB015B-71E8-BB95-0868-70F5CEA5331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946" y="2147522"/>
            <a:ext cx="6496709" cy="4421082"/>
          </a:xfrm>
          <a:prstGeom prst="rect">
            <a:avLst/>
          </a:prstGeom>
          <a:effectLst>
            <a:outerShdw blurRad="50947" dist="38100" dir="5400000" sx="105407" sy="105407" algn="t" rotWithShape="0">
              <a:prstClr val="black">
                <a:alpha val="59236"/>
              </a:prstClr>
            </a:outerShdw>
          </a:effectLst>
        </p:spPr>
      </p:pic>
      <p:pic>
        <p:nvPicPr>
          <p:cNvPr id="30" name="Picture 29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ACE8D5BE-B176-51B0-AABD-ECA45AE0D6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41416" t="11004" r="30437" b="4955"/>
          <a:stretch/>
        </p:blipFill>
        <p:spPr>
          <a:xfrm>
            <a:off x="3903259" y="2634018"/>
            <a:ext cx="1828611" cy="3715559"/>
          </a:xfrm>
          <a:prstGeom prst="rect">
            <a:avLst/>
          </a:prstGeom>
          <a:effectLst/>
        </p:spPr>
      </p:pic>
      <p:pic>
        <p:nvPicPr>
          <p:cNvPr id="31" name="Picture 30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4D56D0F8-40BE-2B96-7ECB-DB41C73034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 l="69563" t="10915" r="2290" b="58722"/>
          <a:stretch/>
        </p:blipFill>
        <p:spPr>
          <a:xfrm>
            <a:off x="5731871" y="2634018"/>
            <a:ext cx="1828612" cy="1342354"/>
          </a:xfrm>
          <a:prstGeom prst="rect">
            <a:avLst/>
          </a:prstGeom>
          <a:effectLst/>
        </p:spPr>
      </p:pic>
      <p:pic>
        <p:nvPicPr>
          <p:cNvPr id="32" name="Picture 31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38E3F601-2672-AD46-454E-B0C6D8C41E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69282" t="54686" r="2092" b="4671"/>
          <a:stretch/>
        </p:blipFill>
        <p:spPr>
          <a:xfrm>
            <a:off x="5731871" y="4565208"/>
            <a:ext cx="1859806" cy="1796860"/>
          </a:xfrm>
          <a:prstGeom prst="rect">
            <a:avLst/>
          </a:prstGeom>
          <a:effectLst/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EFC8B45-D04D-D756-EE7F-6D8D8D2832EC}"/>
              </a:ext>
            </a:extLst>
          </p:cNvPr>
          <p:cNvSpPr/>
          <p:nvPr/>
        </p:nvSpPr>
        <p:spPr>
          <a:xfrm>
            <a:off x="1718973" y="4565208"/>
            <a:ext cx="7941370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D4C64-6893-6E57-59A0-C86017F301AF}"/>
              </a:ext>
            </a:extLst>
          </p:cNvPr>
          <p:cNvSpPr txBox="1"/>
          <p:nvPr/>
        </p:nvSpPr>
        <p:spPr>
          <a:xfrm>
            <a:off x="1719830" y="4556064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2020</a:t>
            </a:r>
          </a:p>
        </p:txBody>
      </p:sp>
    </p:spTree>
    <p:extLst>
      <p:ext uri="{BB962C8B-B14F-4D97-AF65-F5344CB8AC3E}">
        <p14:creationId xmlns:p14="http://schemas.microsoft.com/office/powerpoint/2010/main" val="2182670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80D0F4D-004E-BF3D-F73A-1A45E7E842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t="15" b="37805"/>
          <a:stretch/>
        </p:blipFill>
        <p:spPr>
          <a:xfrm>
            <a:off x="4135902" y="1"/>
            <a:ext cx="8067285" cy="685800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85A7EBF-9C05-538D-ED28-5BC4A77D7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18966"/>
            <a:ext cx="10390354" cy="205740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76360" sx="101559" sy="101559" algn="tl" rotWithShape="0">
              <a:prstClr val="black">
                <a:alpha val="80000"/>
              </a:prstClr>
            </a:outerShdw>
          </a:effectLst>
        </p:spPr>
      </p:pic>
      <p:pic>
        <p:nvPicPr>
          <p:cNvPr id="23" name="Picture 22" descr="A picture containing text, person, person, newspaper&#10;&#10;Description automatically generated">
            <a:extLst>
              <a:ext uri="{FF2B5EF4-FFF2-40B4-BE49-F238E27FC236}">
                <a16:creationId xmlns:a16="http://schemas.microsoft.com/office/drawing/2014/main" id="{E13CFCEC-5EDC-21E6-207F-A8ABDCC39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189" y="195914"/>
            <a:ext cx="4158120" cy="2343825"/>
          </a:xfrm>
          <a:prstGeom prst="rect">
            <a:avLst/>
          </a:prstGeom>
          <a:effectLst>
            <a:softEdge rad="76363"/>
          </a:effec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1DE205E-93C0-F41E-62E3-7C9C40AE5F56}"/>
              </a:ext>
            </a:extLst>
          </p:cNvPr>
          <p:cNvSpPr/>
          <p:nvPr/>
        </p:nvSpPr>
        <p:spPr>
          <a:xfrm>
            <a:off x="1718972" y="4565208"/>
            <a:ext cx="8184421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A2FE7B-BFB8-1C9C-0881-F59EB23B8C5F}"/>
              </a:ext>
            </a:extLst>
          </p:cNvPr>
          <p:cNvSpPr txBox="1"/>
          <p:nvPr/>
        </p:nvSpPr>
        <p:spPr>
          <a:xfrm>
            <a:off x="1785476" y="4537770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2022</a:t>
            </a:r>
          </a:p>
        </p:txBody>
      </p:sp>
    </p:spTree>
    <p:extLst>
      <p:ext uri="{BB962C8B-B14F-4D97-AF65-F5344CB8AC3E}">
        <p14:creationId xmlns:p14="http://schemas.microsoft.com/office/powerpoint/2010/main" val="4019865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E6070-609B-E0A0-C0FE-EB2FE122B278}"/>
              </a:ext>
            </a:extLst>
          </p:cNvPr>
          <p:cNvSpPr txBox="1">
            <a:spLocks/>
          </p:cNvSpPr>
          <p:nvPr/>
        </p:nvSpPr>
        <p:spPr>
          <a:xfrm>
            <a:off x="9638675" y="576256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8B0E8-4E78-2C2A-1FF3-D2240B7C8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980" y="4355658"/>
            <a:ext cx="4214028" cy="41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48039" y="418254"/>
            <a:ext cx="120959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venir Next" panose="020B0503020202020204" pitchFamily="34" charset="0"/>
              </a:rPr>
              <a:t>Customers want transparency, </a:t>
            </a: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and bona fide traders are trying to show off their track record.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 But can current tools provide true transparency?</a:t>
            </a:r>
          </a:p>
        </p:txBody>
      </p:sp>
    </p:spTree>
    <p:extLst>
      <p:ext uri="{BB962C8B-B14F-4D97-AF65-F5344CB8AC3E}">
        <p14:creationId xmlns:p14="http://schemas.microsoft.com/office/powerpoint/2010/main" val="169819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622</Words>
  <Application>Microsoft Macintosh PowerPoint</Application>
  <PresentationFormat>Widescreen</PresentationFormat>
  <Paragraphs>118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Abadi</vt:lpstr>
      <vt:lpstr>American Typewriter</vt:lpstr>
      <vt:lpstr>Arial</vt:lpstr>
      <vt:lpstr>Avenir Next</vt:lpstr>
      <vt:lpstr>Avenir Next Medium</vt:lpstr>
      <vt:lpstr>Calibri</vt:lpstr>
      <vt:lpstr>Calibri Light</vt:lpstr>
      <vt:lpstr>Office Theme</vt:lpstr>
      <vt:lpstr>Trade Tiger</vt:lpstr>
      <vt:lpstr>Trade Tiger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 Tiger 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Tiger</dc:title>
  <dc:creator>Lauren Krohn</dc:creator>
  <cp:lastModifiedBy>Lauren Krohn</cp:lastModifiedBy>
  <cp:revision>39</cp:revision>
  <dcterms:created xsi:type="dcterms:W3CDTF">2022-08-04T01:50:20Z</dcterms:created>
  <dcterms:modified xsi:type="dcterms:W3CDTF">2022-08-06T04:58:50Z</dcterms:modified>
</cp:coreProperties>
</file>